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277" r:id="rId4"/>
    <p:sldId id="319" r:id="rId5"/>
    <p:sldId id="324" r:id="rId6"/>
    <p:sldId id="323" r:id="rId7"/>
    <p:sldId id="310" r:id="rId8"/>
    <p:sldId id="321" r:id="rId9"/>
    <p:sldId id="322" r:id="rId10"/>
    <p:sldId id="320" r:id="rId11"/>
    <p:sldId id="311" r:id="rId12"/>
    <p:sldId id="303" r:id="rId13"/>
    <p:sldId id="293" r:id="rId14"/>
    <p:sldId id="300" r:id="rId15"/>
    <p:sldId id="263" r:id="rId16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00FF"/>
    <a:srgbClr val="008000"/>
    <a:srgbClr val="FF6600"/>
    <a:srgbClr val="CC6600"/>
    <a:srgbClr val="800080"/>
    <a:srgbClr val="FF3300"/>
    <a:srgbClr val="FF0066"/>
    <a:srgbClr val="CC00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CD48-3E39-437C-9CB8-24D9A0504A76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1416-830E-48E4-8D2B-B8CCD70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CD48-3E39-437C-9CB8-24D9A0504A76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1416-830E-48E4-8D2B-B8CCD70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2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CD48-3E39-437C-9CB8-24D9A0504A76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1416-830E-48E4-8D2B-B8CCD70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CD48-3E39-437C-9CB8-24D9A0504A76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1416-830E-48E4-8D2B-B8CCD70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CD48-3E39-437C-9CB8-24D9A0504A76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1416-830E-48E4-8D2B-B8CCD70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CD48-3E39-437C-9CB8-24D9A0504A76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1416-830E-48E4-8D2B-B8CCD70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CD48-3E39-437C-9CB8-24D9A0504A76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1416-830E-48E4-8D2B-B8CCD70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CD48-3E39-437C-9CB8-24D9A0504A76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1416-830E-48E4-8D2B-B8CCD70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CD48-3E39-437C-9CB8-24D9A0504A76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1416-830E-48E4-8D2B-B8CCD70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5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CD48-3E39-437C-9CB8-24D9A0504A76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1416-830E-48E4-8D2B-B8CCD70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CD48-3E39-437C-9CB8-24D9A0504A76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1416-830E-48E4-8D2B-B8CCD70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1CD48-3E39-437C-9CB8-24D9A0504A76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B1416-830E-48E4-8D2B-B8CCD70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nager@marintennisclub.org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1920"/>
            <a:ext cx="12192000" cy="2158683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latin typeface="Britannic Bold" panose="020B0903060703020204" pitchFamily="34" charset="0"/>
              </a:rPr>
              <a:t>Welcome</a:t>
            </a:r>
            <a:r>
              <a:rPr lang="en-US" sz="7300" dirty="0" smtClean="0">
                <a:latin typeface="Britannic Bold" panose="020B0903060703020204" pitchFamily="34" charset="0"/>
              </a:rPr>
              <a:t> to the</a:t>
            </a:r>
            <a:r>
              <a:rPr lang="en-US" sz="8000" dirty="0" smtClean="0">
                <a:latin typeface="Britannic Bold" panose="020B0903060703020204" pitchFamily="34" charset="0"/>
              </a:rPr>
              <a:t/>
            </a:r>
            <a:br>
              <a:rPr lang="en-US" sz="8000" dirty="0" smtClean="0">
                <a:latin typeface="Britannic Bold" panose="020B0903060703020204" pitchFamily="34" charset="0"/>
              </a:rPr>
            </a:br>
            <a:r>
              <a:rPr lang="en-US" sz="8900" b="1" dirty="0" smtClean="0">
                <a:solidFill>
                  <a:srgbClr val="0033CC"/>
                </a:solidFill>
                <a:latin typeface="Britannic Bold" panose="020B0903060703020204" pitchFamily="34" charset="0"/>
              </a:rPr>
              <a:t>Marin Tennis Club</a:t>
            </a:r>
            <a:endParaRPr lang="en-US" sz="8000" b="1" dirty="0">
              <a:solidFill>
                <a:srgbClr val="0033CC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64480"/>
            <a:ext cx="12192000" cy="82804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latin typeface="Britannic Bold" panose="020B0903060703020204" pitchFamily="34" charset="0"/>
              </a:rPr>
              <a:t>New Members and Upcoming Events</a:t>
            </a:r>
            <a:endParaRPr lang="en-US" sz="4800" dirty="0">
              <a:solidFill>
                <a:srgbClr val="008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53" y="170508"/>
            <a:ext cx="3174494" cy="211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0019" y="5941548"/>
            <a:ext cx="3507129" cy="83099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Bee Tan - Level</a:t>
            </a:r>
            <a:r>
              <a:rPr lang="en-US" sz="2400" dirty="0"/>
              <a:t>: </a:t>
            </a:r>
            <a:r>
              <a:rPr lang="en-US" sz="2400" dirty="0" smtClean="0"/>
              <a:t>3.5</a:t>
            </a:r>
            <a:endParaRPr lang="en-US" sz="2400" dirty="0"/>
          </a:p>
          <a:p>
            <a:pPr algn="ctr"/>
            <a:r>
              <a:rPr lang="en-US" sz="2400" dirty="0" smtClean="0"/>
              <a:t>Joined May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15" y="438912"/>
            <a:ext cx="6193536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0019" y="5941548"/>
            <a:ext cx="3507129" cy="83099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Geoff Barnet-- Level</a:t>
            </a:r>
            <a:r>
              <a:rPr lang="en-US" sz="2400" dirty="0"/>
              <a:t>: </a:t>
            </a:r>
            <a:r>
              <a:rPr lang="en-US" sz="2400" dirty="0" smtClean="0"/>
              <a:t>4.0</a:t>
            </a:r>
            <a:endParaRPr lang="en-US" sz="2400" dirty="0"/>
          </a:p>
          <a:p>
            <a:pPr algn="ctr"/>
            <a:r>
              <a:rPr lang="en-US" sz="2400" dirty="0" err="1" smtClean="0"/>
              <a:t>RE-Joined</a:t>
            </a:r>
            <a:r>
              <a:rPr lang="en-US" sz="2400" dirty="0" smtClean="0"/>
              <a:t> April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83" y="110359"/>
            <a:ext cx="7569199" cy="5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5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0019" y="5941548"/>
            <a:ext cx="3507129" cy="83099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Lori </a:t>
            </a:r>
            <a:r>
              <a:rPr lang="en-US" sz="2400" dirty="0"/>
              <a:t>Payne </a:t>
            </a:r>
            <a:r>
              <a:rPr lang="en-US" sz="2400" dirty="0" smtClean="0"/>
              <a:t>-- Level</a:t>
            </a:r>
            <a:r>
              <a:rPr lang="en-US" sz="2400" dirty="0"/>
              <a:t>: 3.5</a:t>
            </a:r>
          </a:p>
          <a:p>
            <a:pPr algn="ctr"/>
            <a:r>
              <a:rPr lang="en-US" sz="2400" dirty="0" smtClean="0"/>
              <a:t>Joined April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43" y="86708"/>
            <a:ext cx="7658539" cy="574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2484" y="2981625"/>
            <a:ext cx="3507129" cy="120032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Elliot </a:t>
            </a:r>
            <a:r>
              <a:rPr lang="en-US" sz="2400" dirty="0" err="1" smtClean="0"/>
              <a:t>Morshead</a:t>
            </a:r>
            <a:endParaRPr lang="en-US" sz="2400" dirty="0" smtClean="0"/>
          </a:p>
          <a:p>
            <a:pPr algn="ctr"/>
            <a:r>
              <a:rPr lang="en-US" sz="2400" dirty="0" smtClean="0"/>
              <a:t>Joined March 2015</a:t>
            </a:r>
          </a:p>
          <a:p>
            <a:pPr algn="ctr"/>
            <a:r>
              <a:rPr lang="en-US" sz="2400" dirty="0" smtClean="0"/>
              <a:t>Level: 4.0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8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8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71550" y="5428491"/>
            <a:ext cx="3507129" cy="120032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John Miller</a:t>
            </a:r>
          </a:p>
          <a:p>
            <a:pPr algn="ctr"/>
            <a:r>
              <a:rPr lang="en-US" sz="2400" dirty="0" smtClean="0"/>
              <a:t>Joined March 2015</a:t>
            </a:r>
          </a:p>
          <a:p>
            <a:pPr algn="ctr"/>
            <a:r>
              <a:rPr lang="en-US" sz="2400" dirty="0" smtClean="0"/>
              <a:t>Level: 3.5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27" y="134297"/>
            <a:ext cx="6802651" cy="51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4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524" y="0"/>
            <a:ext cx="8763836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ARE YOU READY TO SERVE?</a:t>
            </a:r>
          </a:p>
          <a:p>
            <a:endParaRPr lang="en-US" sz="1050" b="1" dirty="0">
              <a:latin typeface="Garamond" panose="02020404030301010803" pitchFamily="18" charset="0"/>
            </a:endParaRPr>
          </a:p>
          <a:p>
            <a:r>
              <a:rPr lang="en-US" sz="2000" b="1" dirty="0" smtClean="0">
                <a:latin typeface="Garamond" panose="02020404030301010803" pitchFamily="18" charset="0"/>
              </a:rPr>
              <a:t>OPPORTUNITY TO JOIN AN MTC STANDING COMMITTEE!!</a:t>
            </a: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Garamond" panose="02020404030301010803" pitchFamily="18" charset="0"/>
              </a:rPr>
              <a:t>C</a:t>
            </a:r>
            <a:r>
              <a:rPr lang="en-US" sz="2400" dirty="0" smtClean="0">
                <a:latin typeface="Garamond" panose="02020404030301010803" pitchFamily="18" charset="0"/>
              </a:rPr>
              <a:t>ommittees </a:t>
            </a:r>
            <a:r>
              <a:rPr lang="en-US" sz="2400" b="1" dirty="0">
                <a:latin typeface="Garamond" panose="02020404030301010803" pitchFamily="18" charset="0"/>
              </a:rPr>
              <a:t>always welcome new members</a:t>
            </a:r>
            <a:r>
              <a:rPr lang="en-US" sz="2400" dirty="0">
                <a:latin typeface="Garamond" panose="02020404030301010803" pitchFamily="18" charset="0"/>
              </a:rPr>
              <a:t> to bring fresh </a:t>
            </a:r>
            <a:r>
              <a:rPr lang="en-US" sz="2400" dirty="0" smtClean="0">
                <a:latin typeface="Garamond" panose="02020404030301010803" pitchFamily="18" charset="0"/>
              </a:rPr>
              <a:t>ideas …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Garamond" panose="02020404030301010803" pitchFamily="18" charset="0"/>
              </a:rPr>
              <a:t>Focus on specific aspect </a:t>
            </a:r>
            <a:r>
              <a:rPr lang="en-US" sz="2400" dirty="0">
                <a:latin typeface="Garamond" panose="02020404030301010803" pitchFamily="18" charset="0"/>
              </a:rPr>
              <a:t>of the clubs operations … </a:t>
            </a: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Garamond" panose="02020404030301010803" pitchFamily="18" charset="0"/>
              </a:rPr>
              <a:t>Meet </a:t>
            </a:r>
            <a:r>
              <a:rPr lang="en-US" sz="2400" dirty="0">
                <a:latin typeface="Garamond" panose="02020404030301010803" pitchFamily="18" charset="0"/>
              </a:rPr>
              <a:t>just once a month, usually in the early </a:t>
            </a:r>
            <a:r>
              <a:rPr lang="en-US" sz="2400" dirty="0" smtClean="0">
                <a:latin typeface="Garamond" panose="02020404030301010803" pitchFamily="18" charset="0"/>
              </a:rPr>
              <a:t>evening …</a:t>
            </a: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latin typeface="Garamond" panose="02020404030301010803" pitchFamily="18" charset="0"/>
              </a:rPr>
              <a:t>Membership</a:t>
            </a:r>
            <a:r>
              <a:rPr lang="en-US" sz="2400" dirty="0">
                <a:latin typeface="Garamond" panose="02020404030301010803" pitchFamily="18" charset="0"/>
              </a:rPr>
              <a:t> team is looking to add a couple of new </a:t>
            </a:r>
            <a:r>
              <a:rPr lang="en-US" sz="2400" dirty="0" smtClean="0">
                <a:latin typeface="Garamond" panose="02020404030301010803" pitchFamily="18" charset="0"/>
              </a:rPr>
              <a:t>faces!! </a:t>
            </a:r>
          </a:p>
          <a:p>
            <a:endParaRPr lang="en-US" sz="1100" dirty="0" smtClean="0">
              <a:latin typeface="Garamond" panose="02020404030301010803" pitchFamily="18" charset="0"/>
            </a:endParaRPr>
          </a:p>
          <a:p>
            <a:r>
              <a:rPr lang="en-US" sz="2400" i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If </a:t>
            </a:r>
            <a:r>
              <a:rPr lang="en-US" sz="2400" i="1" dirty="0">
                <a:solidFill>
                  <a:srgbClr val="7030A0"/>
                </a:solidFill>
                <a:latin typeface="Garamond" panose="02020404030301010803" pitchFamily="18" charset="0"/>
              </a:rPr>
              <a:t>you have an interest in serving on one or more committees, please contact either the respective chair or the </a:t>
            </a:r>
            <a:r>
              <a:rPr lang="en-US" sz="2400" i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GM.</a:t>
            </a:r>
            <a:endParaRPr lang="en-US" sz="2400" i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872" y="351820"/>
            <a:ext cx="3451128" cy="2960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0580" y="3923546"/>
            <a:ext cx="3705324" cy="2908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b="1" dirty="0" smtClean="0">
                <a:latin typeface="Garamond" panose="02020404030301010803" pitchFamily="18" charset="0"/>
              </a:rPr>
              <a:t>COMMITTEE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aramond" panose="02020404030301010803" pitchFamily="18" charset="0"/>
              </a:rPr>
              <a:t>Tennis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aramond" panose="02020404030301010803" pitchFamily="18" charset="0"/>
              </a:rPr>
              <a:t>Social Tennis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aramond" panose="02020404030301010803" pitchFamily="18" charset="0"/>
              </a:rPr>
              <a:t>Membership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aramond" panose="02020404030301010803" pitchFamily="18" charset="0"/>
              </a:rPr>
              <a:t>House </a:t>
            </a:r>
            <a:r>
              <a:rPr lang="en-US" sz="2400" b="1" dirty="0">
                <a:latin typeface="Garamond" panose="02020404030301010803" pitchFamily="18" charset="0"/>
              </a:rPr>
              <a:t>&amp; </a:t>
            </a:r>
            <a:r>
              <a:rPr lang="en-US" sz="2400" b="1" dirty="0" smtClean="0">
                <a:latin typeface="Garamond" panose="02020404030301010803" pitchFamily="18" charset="0"/>
              </a:rPr>
              <a:t>Grounds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aramond" panose="02020404030301010803" pitchFamily="18" charset="0"/>
              </a:rPr>
              <a:t>Finance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aramond" panose="02020404030301010803" pitchFamily="18" charset="0"/>
              </a:rPr>
              <a:t>Entertainment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0059" y="3923545"/>
            <a:ext cx="3945282" cy="2908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b="1" dirty="0" smtClean="0">
                <a:latin typeface="Garamond" panose="02020404030301010803" pitchFamily="18" charset="0"/>
              </a:rPr>
              <a:t>CHAIR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aramond" panose="02020404030301010803" pitchFamily="18" charset="0"/>
              </a:rPr>
              <a:t>Joan Corbett</a:t>
            </a:r>
            <a:endParaRPr lang="en-US" sz="24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aramond" panose="02020404030301010803" pitchFamily="18" charset="0"/>
              </a:rPr>
              <a:t>Herb </a:t>
            </a:r>
            <a:r>
              <a:rPr lang="en-US" sz="2400" b="1" dirty="0">
                <a:latin typeface="Garamond" panose="02020404030301010803" pitchFamily="18" charset="0"/>
              </a:rPr>
              <a:t>Gottlieb</a:t>
            </a:r>
            <a:endParaRPr lang="en-US" sz="24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aramond" panose="02020404030301010803" pitchFamily="18" charset="0"/>
              </a:rPr>
              <a:t>Steve </a:t>
            </a:r>
            <a:r>
              <a:rPr lang="en-US" sz="2400" b="1" dirty="0" err="1">
                <a:latin typeface="Garamond" panose="02020404030301010803" pitchFamily="18" charset="0"/>
              </a:rPr>
              <a:t>Stadnicki</a:t>
            </a:r>
            <a:endParaRPr lang="en-US" sz="24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aramond" panose="02020404030301010803" pitchFamily="18" charset="0"/>
              </a:rPr>
              <a:t>Ron </a:t>
            </a:r>
            <a:r>
              <a:rPr lang="en-US" sz="2400" b="1" smtClean="0">
                <a:latin typeface="Garamond" panose="02020404030301010803" pitchFamily="18" charset="0"/>
              </a:rPr>
              <a:t>Pejooh</a:t>
            </a:r>
            <a:endParaRPr lang="en-US" sz="24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aramond" panose="02020404030301010803" pitchFamily="18" charset="0"/>
              </a:rPr>
              <a:t>Terry </a:t>
            </a:r>
            <a:r>
              <a:rPr lang="en-US" sz="2400" b="1" dirty="0">
                <a:latin typeface="Garamond" panose="02020404030301010803" pitchFamily="18" charset="0"/>
              </a:rPr>
              <a:t>Cush</a:t>
            </a:r>
            <a:endParaRPr lang="en-US" sz="24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aramond" panose="02020404030301010803" pitchFamily="18" charset="0"/>
              </a:rPr>
              <a:t>Beth Huber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fade/>
      </p:transition>
    </mc:Choice>
    <mc:Fallback xmlns="">
      <p:transition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1209" y="805619"/>
            <a:ext cx="2782298" cy="713314"/>
          </a:xfrm>
          <a:noFill/>
          <a:extLst>
            <a:ext uri="{91240B29-F687-4F45-9708-019B960494DF}">
              <a14:hiddenLine xmlns:a14="http://schemas.microsoft.com/office/drawing/2010/main" w="76200" cmpd="sng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4000" b="1" dirty="0" smtClean="0">
                <a:latin typeface="Britannic Bold" panose="020B0903060703020204" pitchFamily="34" charset="0"/>
              </a:rPr>
              <a:t>IN VIEW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4188" y="1872027"/>
            <a:ext cx="6696277" cy="446276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000" b="1" dirty="0" smtClean="0"/>
              <a:t>Monday</a:t>
            </a:r>
            <a:r>
              <a:rPr lang="en-US" sz="2000" b="1" dirty="0"/>
              <a:t>	</a:t>
            </a:r>
            <a:r>
              <a:rPr lang="en-US" sz="2000" b="1" dirty="0">
                <a:solidFill>
                  <a:srgbClr val="008000"/>
                </a:solidFill>
              </a:rPr>
              <a:t>Bridge @ </a:t>
            </a:r>
            <a:r>
              <a:rPr lang="en-US" sz="2000" b="1" dirty="0" smtClean="0">
                <a:solidFill>
                  <a:srgbClr val="008000"/>
                </a:solidFill>
              </a:rPr>
              <a:t>5:45pm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</a:rPr>
              <a:t>EC </a:t>
            </a:r>
            <a:r>
              <a:rPr lang="en-US" sz="2000" b="1" dirty="0">
                <a:solidFill>
                  <a:srgbClr val="FF0000"/>
                </a:solidFill>
              </a:rPr>
              <a:t>Meet @ </a:t>
            </a:r>
            <a:r>
              <a:rPr lang="en-US" sz="2000" b="1" dirty="0" smtClean="0">
                <a:solidFill>
                  <a:srgbClr val="FF0000"/>
                </a:solidFill>
              </a:rPr>
              <a:t>5:15pm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		STC </a:t>
            </a:r>
            <a:r>
              <a:rPr lang="en-US" sz="2000" b="1" dirty="0">
                <a:solidFill>
                  <a:srgbClr val="FF0000"/>
                </a:solidFill>
              </a:rPr>
              <a:t>Meet @ </a:t>
            </a:r>
            <a:r>
              <a:rPr lang="en-US" sz="2000" b="1" dirty="0" smtClean="0">
                <a:solidFill>
                  <a:srgbClr val="FF0000"/>
                </a:solidFill>
              </a:rPr>
              <a:t>6:15pm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dirty="0" smtClean="0"/>
              <a:t>Tuesday</a:t>
            </a:r>
            <a:r>
              <a:rPr lang="en-US" sz="2000" b="1" dirty="0"/>
              <a:t>	</a:t>
            </a:r>
            <a:r>
              <a:rPr lang="en-US" sz="2000" b="1" dirty="0" smtClean="0"/>
              <a:t>…</a:t>
            </a:r>
            <a:endParaRPr lang="en-US" sz="2000" b="1" dirty="0"/>
          </a:p>
          <a:p>
            <a:pPr>
              <a:buNone/>
            </a:pPr>
            <a:r>
              <a:rPr lang="en-US" sz="2000" b="1" dirty="0" smtClean="0"/>
              <a:t>Wednesday	</a:t>
            </a:r>
            <a:r>
              <a:rPr lang="en-US" sz="2000" b="1" dirty="0"/>
              <a:t>…</a:t>
            </a:r>
          </a:p>
          <a:p>
            <a:pPr>
              <a:buNone/>
            </a:pPr>
            <a:r>
              <a:rPr lang="en-US" sz="2000" b="1" dirty="0" smtClean="0"/>
              <a:t>Thursday</a:t>
            </a:r>
            <a:r>
              <a:rPr lang="en-US" sz="2000" b="1" dirty="0"/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Board M</a:t>
            </a:r>
            <a:r>
              <a:rPr lang="en-US" sz="2000" b="1" dirty="0" smtClean="0">
                <a:solidFill>
                  <a:srgbClr val="FF0000"/>
                </a:solidFill>
              </a:rPr>
              <a:t>eet </a:t>
            </a:r>
            <a:r>
              <a:rPr lang="en-US" sz="2000" b="1" dirty="0">
                <a:solidFill>
                  <a:srgbClr val="FF0000"/>
                </a:solidFill>
              </a:rPr>
              <a:t>@ </a:t>
            </a:r>
            <a:r>
              <a:rPr lang="en-US" sz="2000" b="1" dirty="0" smtClean="0">
                <a:solidFill>
                  <a:srgbClr val="FF0000"/>
                </a:solidFill>
              </a:rPr>
              <a:t>6pm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dirty="0" smtClean="0"/>
              <a:t>Friday </a:t>
            </a:r>
            <a:r>
              <a:rPr lang="en-US" sz="2000" b="1" dirty="0" smtClean="0"/>
              <a:t>		</a:t>
            </a:r>
            <a:r>
              <a:rPr lang="en-US" sz="2000" b="1" dirty="0"/>
              <a:t>…</a:t>
            </a:r>
          </a:p>
          <a:p>
            <a:pPr>
              <a:buNone/>
            </a:pPr>
            <a:r>
              <a:rPr lang="en-US" sz="2000" b="1" dirty="0" smtClean="0"/>
              <a:t>Saturday</a:t>
            </a:r>
            <a:r>
              <a:rPr lang="en-US" sz="2000" b="1" dirty="0"/>
              <a:t>	</a:t>
            </a:r>
            <a:r>
              <a:rPr lang="en-US" sz="2000" b="1" dirty="0">
                <a:solidFill>
                  <a:srgbClr val="800080"/>
                </a:solidFill>
              </a:rPr>
              <a:t>Social Court </a:t>
            </a:r>
            <a:r>
              <a:rPr lang="en-US" sz="2000" b="1" dirty="0" smtClean="0">
                <a:solidFill>
                  <a:srgbClr val="800080"/>
                </a:solidFill>
              </a:rPr>
              <a:t>10am-12noon</a:t>
            </a:r>
          </a:p>
          <a:p>
            <a:pPr>
              <a:buNone/>
            </a:pPr>
            <a:r>
              <a:rPr lang="en-US" sz="2000" b="1" dirty="0"/>
              <a:t>		</a:t>
            </a:r>
            <a:r>
              <a:rPr lang="en-US" sz="2000" b="1" dirty="0">
                <a:solidFill>
                  <a:srgbClr val="0000FF"/>
                </a:solidFill>
              </a:rPr>
              <a:t>18MX7.0B @ 1pm; 18MX7.0A @ </a:t>
            </a:r>
            <a:r>
              <a:rPr lang="en-US" sz="2000" b="1" dirty="0" smtClean="0">
                <a:solidFill>
                  <a:srgbClr val="0000FF"/>
                </a:solidFill>
              </a:rPr>
              <a:t>2pm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		55AM7.0B </a:t>
            </a:r>
            <a:r>
              <a:rPr lang="en-US" sz="2000" b="1" dirty="0">
                <a:solidFill>
                  <a:srgbClr val="0000FF"/>
                </a:solidFill>
              </a:rPr>
              <a:t>@ 3pm; 55AW8.0A @ </a:t>
            </a:r>
            <a:r>
              <a:rPr lang="en-US" sz="2000" b="1" dirty="0" smtClean="0">
                <a:solidFill>
                  <a:srgbClr val="0000FF"/>
                </a:solidFill>
              </a:rPr>
              <a:t>4pm</a:t>
            </a:r>
          </a:p>
          <a:p>
            <a:pPr>
              <a:buNone/>
            </a:pPr>
            <a:r>
              <a:rPr lang="en-US" sz="2000" b="1" dirty="0" smtClean="0"/>
              <a:t>Sunday</a:t>
            </a:r>
            <a:r>
              <a:rPr lang="en-US" sz="2000" b="1" dirty="0"/>
              <a:t>	</a:t>
            </a:r>
            <a:r>
              <a:rPr lang="en-US" sz="2000" b="1" dirty="0" smtClean="0">
                <a:solidFill>
                  <a:srgbClr val="800080"/>
                </a:solidFill>
              </a:rPr>
              <a:t>Hosted </a:t>
            </a:r>
            <a:r>
              <a:rPr lang="en-US" sz="2000" b="1" dirty="0">
                <a:solidFill>
                  <a:srgbClr val="800080"/>
                </a:solidFill>
              </a:rPr>
              <a:t>Drop In 10am -</a:t>
            </a:r>
            <a:r>
              <a:rPr lang="en-US" sz="2000" b="1" dirty="0" smtClean="0">
                <a:solidFill>
                  <a:srgbClr val="800080"/>
                </a:solidFill>
              </a:rPr>
              <a:t>12:30pm</a:t>
            </a:r>
            <a:endParaRPr lang="en-US" sz="2000" b="1" dirty="0">
              <a:solidFill>
                <a:srgbClr val="80008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		</a:t>
            </a:r>
            <a:r>
              <a:rPr lang="en-US" sz="2000" b="1" dirty="0">
                <a:solidFill>
                  <a:srgbClr val="0000FF"/>
                </a:solidFill>
              </a:rPr>
              <a:t>18MX8.0B @ 1pm; 55AM8.0A @ 2pm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5" y="168442"/>
            <a:ext cx="1315254" cy="1315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48" y="193815"/>
            <a:ext cx="1744149" cy="1264508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660473" y="180469"/>
            <a:ext cx="3311430" cy="1356154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76200" cmpd="sng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>
                <a:latin typeface="Britannic Bold" panose="020B0903060703020204" pitchFamily="34" charset="0"/>
              </a:rPr>
              <a:t>ON THE HORIZON …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39" y="193815"/>
            <a:ext cx="2260573" cy="1264508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81537" y="2313686"/>
            <a:ext cx="3954804" cy="3579441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endParaRPr lang="en-US" sz="2800" b="1" i="1" dirty="0" smtClean="0"/>
          </a:p>
          <a:p>
            <a:pPr algn="ctr">
              <a:buNone/>
            </a:pPr>
            <a:r>
              <a:rPr lang="en-US" sz="2800" b="1" i="1" dirty="0" smtClean="0"/>
              <a:t>Save </a:t>
            </a:r>
            <a:r>
              <a:rPr lang="en-US" sz="2800" b="1" i="1" dirty="0" smtClean="0"/>
              <a:t>the Dates!!</a:t>
            </a:r>
          </a:p>
          <a:p>
            <a:pPr marL="2286000" indent="-2051050" algn="ctr">
              <a:spcBef>
                <a:spcPts val="900"/>
              </a:spcBef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Saturday </a:t>
            </a:r>
            <a:r>
              <a:rPr lang="en-US" sz="2000" b="1" dirty="0" smtClean="0">
                <a:solidFill>
                  <a:srgbClr val="008000"/>
                </a:solidFill>
              </a:rPr>
              <a:t>Sep 12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th</a:t>
            </a:r>
            <a:endParaRPr lang="en-US" sz="2000" b="1" dirty="0">
              <a:solidFill>
                <a:srgbClr val="008000"/>
              </a:solidFill>
            </a:endParaRPr>
          </a:p>
          <a:p>
            <a:pPr marL="2286000" indent="-2051050" algn="ctr">
              <a:spcBef>
                <a:spcPts val="900"/>
              </a:spcBef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GOURMET </a:t>
            </a:r>
            <a:r>
              <a:rPr lang="en-US" sz="2000" b="1" dirty="0" smtClean="0">
                <a:solidFill>
                  <a:srgbClr val="008000"/>
                </a:solidFill>
              </a:rPr>
              <a:t>TENNIS</a:t>
            </a:r>
          </a:p>
          <a:p>
            <a:pPr marL="2286000" indent="-2051050" algn="ctr">
              <a:spcBef>
                <a:spcPts val="900"/>
              </a:spcBef>
              <a:buNone/>
            </a:pPr>
            <a:endParaRPr lang="en-US" sz="2000" b="1" dirty="0">
              <a:solidFill>
                <a:srgbClr val="008000"/>
              </a:solidFill>
            </a:endParaRPr>
          </a:p>
          <a:p>
            <a:pPr marL="2286000" indent="-2051050" algn="ctr">
              <a:spcBef>
                <a:spcPts val="900"/>
              </a:spcBef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Sunday Sep 13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th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2286000" indent="-2051050" algn="ctr">
              <a:spcBef>
                <a:spcPts val="900"/>
              </a:spcBef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JUNIOR/ADULT TOURNEY</a:t>
            </a:r>
          </a:p>
          <a:p>
            <a:pPr marL="2286000" indent="-2051050" algn="ctr">
              <a:spcBef>
                <a:spcPts val="900"/>
              </a:spcBef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fade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MCj010471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96" y="124587"/>
            <a:ext cx="1812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463462" y="5980835"/>
            <a:ext cx="8339328" cy="707886"/>
          </a:xfrm>
          <a:prstGeom prst="rect">
            <a:avLst/>
          </a:prstGeom>
          <a:solidFill>
            <a:srgbClr val="FF66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altLang="en-US" sz="2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Reminder, we have the </a:t>
            </a:r>
            <a:r>
              <a:rPr lang="en-US" altLang="en-US" sz="20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2015 </a:t>
            </a:r>
            <a:r>
              <a:rPr lang="en-US" altLang="en-US" sz="2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Member Handbook, </a:t>
            </a:r>
            <a:r>
              <a:rPr lang="en-US" altLang="en-US" sz="20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and</a:t>
            </a:r>
            <a:r>
              <a:rPr lang="en-US" altLang="en-US" sz="2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a regularly updated sheet listing all new members – please ask for a copy</a:t>
            </a:r>
          </a:p>
        </p:txBody>
      </p:sp>
      <p:pic>
        <p:nvPicPr>
          <p:cNvPr id="10" name="Picture 8" descr="MCj030023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06" y="5042858"/>
            <a:ext cx="1661138" cy="164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795176" y="970746"/>
            <a:ext cx="74491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Comic Sans MS" panose="030F0702030302020204" pitchFamily="66" charset="0"/>
              </a:rPr>
              <a:t>Please check with the office for an important document!!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8832" y="0"/>
            <a:ext cx="7727269" cy="1447800"/>
          </a:xfrm>
          <a:noFill/>
          <a:extLst>
            <a:ext uri="{91240B29-F687-4F45-9708-019B960494DF}">
              <a14:hiddenLine xmlns:a14="http://schemas.microsoft.com/office/drawing/2010/main" w="76200" cmpd="sng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NEW/newish MTC MEMBERS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0070" y="2380809"/>
            <a:ext cx="3010810" cy="2308324"/>
          </a:xfrm>
          <a:prstGeom prst="rect">
            <a:avLst/>
          </a:prstGeom>
          <a:solidFill>
            <a:srgbClr val="00B050"/>
          </a:solidFill>
          <a:ln w="57150">
            <a:solidFill>
              <a:srgbClr val="0066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altLang="en-US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ALL NEW 2015 HANDBOOK &amp; DIRECTORY IS HERE – PLEASE ASK for YOUR COPY</a:t>
            </a:r>
            <a:endParaRPr lang="en-US" altLang="en-US" sz="24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58237" y="2196729"/>
            <a:ext cx="6828457" cy="3323987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en-US" sz="2800" b="1" dirty="0" err="1" smtClean="0">
                <a:latin typeface="Comic Sans MS" panose="030F0702030302020204" pitchFamily="66" charset="0"/>
              </a:rPr>
              <a:t>Kushal</a:t>
            </a:r>
            <a:r>
              <a:rPr lang="en-US" altLang="en-US" sz="2800" b="1" dirty="0" smtClean="0">
                <a:latin typeface="Comic Sans MS" panose="030F0702030302020204" pitchFamily="66" charset="0"/>
              </a:rPr>
              <a:t> </a:t>
            </a:r>
            <a:r>
              <a:rPr lang="en-US" altLang="en-US" sz="2800" b="1" dirty="0" err="1" smtClean="0">
                <a:latin typeface="Comic Sans MS" panose="030F0702030302020204" pitchFamily="66" charset="0"/>
              </a:rPr>
              <a:t>Chakrabarty</a:t>
            </a:r>
            <a:endParaRPr lang="en-US" altLang="en-US" sz="2800" b="1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en-US" sz="2800" b="1" dirty="0" smtClean="0">
                <a:latin typeface="Comic Sans MS" panose="030F0702030302020204" pitchFamily="66" charset="0"/>
              </a:rPr>
              <a:t>Katharine Fisher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en-US" sz="2800" b="1" dirty="0" smtClean="0">
                <a:latin typeface="Comic Sans MS" panose="030F0702030302020204" pitchFamily="66" charset="0"/>
              </a:rPr>
              <a:t>Molie </a:t>
            </a:r>
            <a:r>
              <a:rPr lang="en-US" altLang="en-US" sz="2800" b="1" dirty="0" smtClean="0">
                <a:latin typeface="Comic Sans MS" panose="030F0702030302020204" pitchFamily="66" charset="0"/>
              </a:rPr>
              <a:t>Malone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en-US" sz="2800" b="1" dirty="0" smtClean="0">
                <a:latin typeface="Comic Sans MS" panose="030F0702030302020204" pitchFamily="66" charset="0"/>
              </a:rPr>
              <a:t>Robert </a:t>
            </a:r>
            <a:r>
              <a:rPr lang="en-US" altLang="en-US" sz="2800" b="1" dirty="0" err="1" smtClean="0">
                <a:latin typeface="Comic Sans MS" panose="030F0702030302020204" pitchFamily="66" charset="0"/>
              </a:rPr>
              <a:t>Napoles</a:t>
            </a:r>
            <a:endParaRPr lang="en-US" altLang="en-US" sz="2800" b="1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en-US" sz="2800" b="1" dirty="0" smtClean="0">
                <a:latin typeface="Comic Sans MS" panose="030F0702030302020204" pitchFamily="66" charset="0"/>
              </a:rPr>
              <a:t>Barry </a:t>
            </a:r>
            <a:r>
              <a:rPr lang="en-US" altLang="en-US" sz="2800" b="1" dirty="0" smtClean="0">
                <a:latin typeface="Comic Sans MS" panose="030F0702030302020204" pitchFamily="66" charset="0"/>
              </a:rPr>
              <a:t>Robbins</a:t>
            </a:r>
            <a:endParaRPr lang="en-US" altLang="en-US" sz="2800" b="1" dirty="0"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en-US" sz="2800" b="1" dirty="0" smtClean="0">
                <a:latin typeface="Comic Sans MS" panose="030F0702030302020204" pitchFamily="66" charset="0"/>
              </a:rPr>
              <a:t>Kevin </a:t>
            </a:r>
            <a:r>
              <a:rPr lang="en-US" altLang="en-US" sz="2800" b="1" dirty="0" smtClean="0">
                <a:latin typeface="Comic Sans MS" panose="030F0702030302020204" pitchFamily="66" charset="0"/>
              </a:rPr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1371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226784"/>
            <a:ext cx="12192000" cy="1323439"/>
          </a:xfrm>
          <a:prstGeom prst="rect">
            <a:avLst/>
          </a:prstGeom>
          <a:noFill/>
          <a:ln w="57150"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 to all the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MTCers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who supported this great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good crowds gathered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day of matches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Congrats to the winners in the singles divisions who each took home $1,500 in prize money, and thanks to all the participants and organizers for bringing such quality tennis to our courts.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9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$7,500 Peter Levi Plumbing </a:t>
            </a:r>
            <a:r>
              <a:rPr lang="en-US" sz="3200" b="1" dirty="0" smtClean="0">
                <a:solidFill>
                  <a:srgbClr val="99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</a:t>
            </a:r>
          </a:p>
          <a:p>
            <a:pPr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Presented by Holmes Burrell Real Estate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3200" dirty="0">
              <a:solidFill>
                <a:srgbClr val="99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6" y="1230631"/>
            <a:ext cx="2760064" cy="3680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443" y="1179829"/>
            <a:ext cx="2786609" cy="3715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07" y="1195236"/>
            <a:ext cx="2775054" cy="3700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1952" y="1690643"/>
            <a:ext cx="3680083" cy="27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6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fade/>
      </p:transition>
    </mc:Choice>
    <mc:Fallback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02244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022449" y="4678"/>
            <a:ext cx="1169551" cy="6797566"/>
          </a:xfrm>
          <a:prstGeom prst="rect">
            <a:avLst/>
          </a:prstGeom>
          <a:ln w="76200">
            <a:solidFill>
              <a:srgbClr val="993300"/>
            </a:solidFill>
          </a:ln>
        </p:spPr>
        <p:txBody>
          <a:bodyPr vert="vert"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SIGN-UP ONLINE NOW!!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24 Players and up to 24 guests</a:t>
            </a:r>
            <a:endParaRPr lang="en-US" sz="3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65" y="345962"/>
            <a:ext cx="4731038" cy="2574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5749" y="3192628"/>
            <a:ext cx="5872963" cy="28007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MTC 2015 Junior/Adult Doubles </a:t>
            </a:r>
            <a:r>
              <a:rPr lang="en-US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Tournament</a:t>
            </a:r>
            <a:endParaRPr lang="en-US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Sunday September </a:t>
            </a:r>
            <a:r>
              <a:rPr lang="en-US" sz="2800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en-US" sz="2800" b="1" i="1" baseline="30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endParaRPr lang="en-US" sz="2800" b="1" i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Juniors 17 years old and </a:t>
            </a:r>
            <a:r>
              <a:rPr lang="en-US" sz="2800" dirty="0" smtClean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</a:t>
            </a:r>
          </a:p>
          <a:p>
            <a:pPr algn="ctr"/>
            <a:endParaRPr lang="en-US" sz="2800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783" y="597936"/>
            <a:ext cx="581209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It?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This event is open to all members who wish to play with their son/daughter, niece/nephew, grandson/granddaughter. If the junior member needs a partner, we'll help find them one! 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time?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2pm to 5pm-ish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What's the Format?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play 3 matches of a first to 8 games set. We will organize the matches putting teams of similar skill sets together.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What's Provided?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MTC provides balls, we'll serve pizza and refreshments for all entrants!! 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Cost?</a:t>
            </a:r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team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Sign-up?</a:t>
            </a:r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sign-up here at the office or email </a:t>
            </a:r>
            <a:r>
              <a:rPr lang="en-US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 tooltip="mailto:manager@marintennisclub.org"/>
              </a:rPr>
              <a:t>manager@marintennisclub.org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name and play level of both junior and adult players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!!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72197" y="5941548"/>
            <a:ext cx="3702570" cy="83099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Katharine Fisher - Level</a:t>
            </a:r>
            <a:r>
              <a:rPr lang="en-US" sz="2400" dirty="0"/>
              <a:t>: </a:t>
            </a:r>
            <a:r>
              <a:rPr lang="en-US" sz="2400" dirty="0" smtClean="0"/>
              <a:t>4.0</a:t>
            </a:r>
            <a:endParaRPr lang="en-US" sz="2400" dirty="0"/>
          </a:p>
          <a:p>
            <a:pPr algn="ctr"/>
            <a:r>
              <a:rPr lang="en-US" sz="2400" dirty="0" smtClean="0"/>
              <a:t>Joined August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24" y="494675"/>
            <a:ext cx="5875315" cy="4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7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0019" y="5941548"/>
            <a:ext cx="3507129" cy="83099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Robert </a:t>
            </a:r>
            <a:r>
              <a:rPr lang="en-US" sz="2400" dirty="0" err="1" smtClean="0"/>
              <a:t>Napoles</a:t>
            </a:r>
            <a:r>
              <a:rPr lang="en-US" sz="2400" dirty="0"/>
              <a:t> </a:t>
            </a:r>
            <a:r>
              <a:rPr lang="en-US" sz="2400" dirty="0" smtClean="0"/>
              <a:t>- Level</a:t>
            </a:r>
            <a:r>
              <a:rPr lang="en-US" sz="2400" dirty="0"/>
              <a:t>: </a:t>
            </a:r>
            <a:r>
              <a:rPr lang="en-US" sz="2400" dirty="0" smtClean="0"/>
              <a:t>4.0</a:t>
            </a:r>
            <a:endParaRPr lang="en-US" sz="2400" dirty="0"/>
          </a:p>
          <a:p>
            <a:pPr algn="ctr"/>
            <a:r>
              <a:rPr lang="en-US" sz="2400" dirty="0" smtClean="0"/>
              <a:t>Joined July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38" y="449705"/>
            <a:ext cx="7111681" cy="49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0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0019" y="5941548"/>
            <a:ext cx="3507129" cy="83099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Jack Trimble - Level</a:t>
            </a:r>
            <a:r>
              <a:rPr lang="en-US" sz="2400" dirty="0"/>
              <a:t>: </a:t>
            </a:r>
            <a:r>
              <a:rPr lang="en-US" sz="2400" dirty="0" smtClean="0"/>
              <a:t>4.0</a:t>
            </a:r>
            <a:endParaRPr lang="en-US" sz="2400" dirty="0"/>
          </a:p>
          <a:p>
            <a:pPr algn="ctr"/>
            <a:r>
              <a:rPr lang="en-US" sz="2400" dirty="0" smtClean="0"/>
              <a:t>Joined June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70" y="240915"/>
            <a:ext cx="6943825" cy="548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9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364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Britannic Bold</vt:lpstr>
      <vt:lpstr>Calibri</vt:lpstr>
      <vt:lpstr>Calibri Light</vt:lpstr>
      <vt:lpstr>Comic Sans MS</vt:lpstr>
      <vt:lpstr>Garamond</vt:lpstr>
      <vt:lpstr>Verdana</vt:lpstr>
      <vt:lpstr>Wingdings</vt:lpstr>
      <vt:lpstr>Office Theme</vt:lpstr>
      <vt:lpstr>Welcome to the Marin Tennis Club</vt:lpstr>
      <vt:lpstr>IN VIEW</vt:lpstr>
      <vt:lpstr>NEW/newish MTC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Marin Tennis Club</dc:title>
  <dc:creator>install</dc:creator>
  <cp:lastModifiedBy>Manager</cp:lastModifiedBy>
  <cp:revision>255</cp:revision>
  <cp:lastPrinted>2015-04-04T20:58:09Z</cp:lastPrinted>
  <dcterms:created xsi:type="dcterms:W3CDTF">2014-09-20T19:05:14Z</dcterms:created>
  <dcterms:modified xsi:type="dcterms:W3CDTF">2015-08-22T21:42:52Z</dcterms:modified>
</cp:coreProperties>
</file>